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0" r:id="rId2"/>
    <p:sldId id="271" r:id="rId3"/>
    <p:sldId id="258" r:id="rId4"/>
    <p:sldId id="269" r:id="rId5"/>
    <p:sldId id="260" r:id="rId6"/>
    <p:sldId id="257" r:id="rId7"/>
    <p:sldId id="259" r:id="rId8"/>
    <p:sldId id="261" r:id="rId9"/>
    <p:sldId id="268" r:id="rId10"/>
    <p:sldId id="267" r:id="rId11"/>
    <p:sldId id="262" r:id="rId12"/>
    <p:sldId id="263" r:id="rId13"/>
    <p:sldId id="266" r:id="rId14"/>
    <p:sldId id="265"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5530" autoAdjust="0"/>
  </p:normalViewPr>
  <p:slideViewPr>
    <p:cSldViewPr snapToGrid="0" showGuides="1">
      <p:cViewPr>
        <p:scale>
          <a:sx n="50" d="100"/>
          <a:sy n="50" d="100"/>
        </p:scale>
        <p:origin x="312" y="4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4EB6DF-7D88-45B8-9F85-5C395A405844}" type="datetimeFigureOut">
              <a:rPr lang="en-US" smtClean="0"/>
              <a:t>4/5/2016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126C5-E921-4499-996A-04F71F7B17D2}" type="slidenum">
              <a:rPr lang="en-US" smtClean="0"/>
              <a:t>‹#›</a:t>
            </a:fld>
            <a:endParaRPr lang="en-US"/>
          </a:p>
        </p:txBody>
      </p:sp>
    </p:spTree>
    <p:extLst>
      <p:ext uri="{BB962C8B-B14F-4D97-AF65-F5344CB8AC3E}">
        <p14:creationId xmlns:p14="http://schemas.microsoft.com/office/powerpoint/2010/main" val="1573737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https://plus.google.com/+ChloeJeffreys1/posts </a:t>
            </a:r>
            <a:endParaRPr lang="en-US" dirty="0"/>
          </a:p>
        </p:txBody>
      </p:sp>
      <p:sp>
        <p:nvSpPr>
          <p:cNvPr id="4" name="Slide Number Placeholder 3"/>
          <p:cNvSpPr>
            <a:spLocks noGrp="1"/>
          </p:cNvSpPr>
          <p:nvPr>
            <p:ph type="sldNum" sz="quarter" idx="10"/>
          </p:nvPr>
        </p:nvSpPr>
        <p:spPr/>
        <p:txBody>
          <a:bodyPr/>
          <a:lstStyle/>
          <a:p>
            <a:fld id="{079126C5-E921-4499-996A-04F71F7B17D2}" type="slidenum">
              <a:rPr lang="en-US" smtClean="0"/>
              <a:t>2</a:t>
            </a:fld>
            <a:endParaRPr lang="en-US"/>
          </a:p>
        </p:txBody>
      </p:sp>
    </p:spTree>
    <p:extLst>
      <p:ext uri="{BB962C8B-B14F-4D97-AF65-F5344CB8AC3E}">
        <p14:creationId xmlns:p14="http://schemas.microsoft.com/office/powerpoint/2010/main" val="413401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https://www.google.com/url?sa=i&amp;rct=j&amp;q=&amp;esrc=s&amp;source=images&amp;cd=&amp;ved=0ahUKEwjE5Lzx9ffLAhXIm4MKHd71BdsQjxwIAw&amp;url=http%3A%2F%2Fthecommunityuae.com%2Fchild-cancer-awareness%2F&amp;psig=AFQjCNFqBFSEmzd-akGUzXClanoCqSYK-g&amp;ust=1459960182614930 </a:t>
            </a:r>
            <a:endParaRPr lang="en-US" dirty="0"/>
          </a:p>
        </p:txBody>
      </p:sp>
      <p:sp>
        <p:nvSpPr>
          <p:cNvPr id="4" name="Slide Number Placeholder 3"/>
          <p:cNvSpPr>
            <a:spLocks noGrp="1"/>
          </p:cNvSpPr>
          <p:nvPr>
            <p:ph type="sldNum" sz="quarter" idx="10"/>
          </p:nvPr>
        </p:nvSpPr>
        <p:spPr/>
        <p:txBody>
          <a:bodyPr/>
          <a:lstStyle/>
          <a:p>
            <a:fld id="{079126C5-E921-4499-996A-04F71F7B17D2}" type="slidenum">
              <a:rPr lang="en-US" smtClean="0"/>
              <a:t>3</a:t>
            </a:fld>
            <a:endParaRPr lang="en-US"/>
          </a:p>
        </p:txBody>
      </p:sp>
    </p:spTree>
    <p:extLst>
      <p:ext uri="{BB962C8B-B14F-4D97-AF65-F5344CB8AC3E}">
        <p14:creationId xmlns:p14="http://schemas.microsoft.com/office/powerpoint/2010/main" val="3764192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http://www.luggageonline.com/lolnews/girl-lost-2004-tsunami-reunited-family/ </a:t>
            </a:r>
            <a:endParaRPr lang="en-US" dirty="0"/>
          </a:p>
        </p:txBody>
      </p:sp>
      <p:sp>
        <p:nvSpPr>
          <p:cNvPr id="4" name="Slide Number Placeholder 3"/>
          <p:cNvSpPr>
            <a:spLocks noGrp="1"/>
          </p:cNvSpPr>
          <p:nvPr>
            <p:ph type="sldNum" sz="quarter" idx="10"/>
          </p:nvPr>
        </p:nvSpPr>
        <p:spPr/>
        <p:txBody>
          <a:bodyPr/>
          <a:lstStyle/>
          <a:p>
            <a:fld id="{079126C5-E921-4499-996A-04F71F7B17D2}" type="slidenum">
              <a:rPr lang="en-US" smtClean="0"/>
              <a:t>7</a:t>
            </a:fld>
            <a:endParaRPr lang="en-US"/>
          </a:p>
        </p:txBody>
      </p:sp>
    </p:spTree>
    <p:extLst>
      <p:ext uri="{BB962C8B-B14F-4D97-AF65-F5344CB8AC3E}">
        <p14:creationId xmlns:p14="http://schemas.microsoft.com/office/powerpoint/2010/main" val="4290021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http://www.trinity.edu/mbrown/whatisreligion/PDF%20readings/Gray%20&amp;%20Wegner-Blaming%20God%20for%20our%20Pain.pdf </a:t>
            </a:r>
            <a:endParaRPr lang="en-US" dirty="0"/>
          </a:p>
        </p:txBody>
      </p:sp>
      <p:sp>
        <p:nvSpPr>
          <p:cNvPr id="4" name="Slide Number Placeholder 3"/>
          <p:cNvSpPr>
            <a:spLocks noGrp="1"/>
          </p:cNvSpPr>
          <p:nvPr>
            <p:ph type="sldNum" sz="quarter" idx="10"/>
          </p:nvPr>
        </p:nvSpPr>
        <p:spPr/>
        <p:txBody>
          <a:bodyPr/>
          <a:lstStyle/>
          <a:p>
            <a:fld id="{079126C5-E921-4499-996A-04F71F7B17D2}" type="slidenum">
              <a:rPr lang="en-US" smtClean="0"/>
              <a:t>11</a:t>
            </a:fld>
            <a:endParaRPr lang="en-US"/>
          </a:p>
        </p:txBody>
      </p:sp>
    </p:spTree>
    <p:extLst>
      <p:ext uri="{BB962C8B-B14F-4D97-AF65-F5344CB8AC3E}">
        <p14:creationId xmlns:p14="http://schemas.microsoft.com/office/powerpoint/2010/main" val="45511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9126C5-E921-4499-996A-04F71F7B17D2}" type="slidenum">
              <a:rPr lang="en-US" smtClean="0"/>
              <a:t>12</a:t>
            </a:fld>
            <a:endParaRPr lang="en-US"/>
          </a:p>
        </p:txBody>
      </p:sp>
    </p:spTree>
    <p:extLst>
      <p:ext uri="{BB962C8B-B14F-4D97-AF65-F5344CB8AC3E}">
        <p14:creationId xmlns:p14="http://schemas.microsoft.com/office/powerpoint/2010/main" val="683349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scenario concerned the Millers, a family picnicking in a remote valley when suddenly the water level rises. Participants were told either that the cause of the water was unknown or that it was caused by a malevolent dam worker upstream. They were also told that the water either drowns the whole family (including the family dog) or simply ruins their lunch. “http://www.trinity.edu/mbrown/whatisreligion/PDF%20readings/Gray%20&amp;%20Wegner-Blaming%20God%20for%20our%20Pain.pdf (p. 12)</a:t>
            </a:r>
            <a:endParaRPr lang="en-US" dirty="0"/>
          </a:p>
        </p:txBody>
      </p:sp>
      <p:sp>
        <p:nvSpPr>
          <p:cNvPr id="4" name="Slide Number Placeholder 3"/>
          <p:cNvSpPr>
            <a:spLocks noGrp="1"/>
          </p:cNvSpPr>
          <p:nvPr>
            <p:ph type="sldNum" sz="quarter" idx="10"/>
          </p:nvPr>
        </p:nvSpPr>
        <p:spPr/>
        <p:txBody>
          <a:bodyPr/>
          <a:lstStyle/>
          <a:p>
            <a:fld id="{079126C5-E921-4499-996A-04F71F7B17D2}" type="slidenum">
              <a:rPr lang="en-US" smtClean="0"/>
              <a:t>13</a:t>
            </a:fld>
            <a:endParaRPr lang="en-US"/>
          </a:p>
        </p:txBody>
      </p:sp>
    </p:spTree>
    <p:extLst>
      <p:ext uri="{BB962C8B-B14F-4D97-AF65-F5344CB8AC3E}">
        <p14:creationId xmlns:p14="http://schemas.microsoft.com/office/powerpoint/2010/main" val="41548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http://www.moodymedia.org/articles/god-and-natural-disasters/ </a:t>
            </a:r>
          </a:p>
          <a:p>
            <a:r>
              <a:rPr lang="en-US" dirty="0" smtClean="0"/>
              <a:t>http://www.islam21c.com/islamic-thought/2387-reasons-behind-the-japanese-tsunami/</a:t>
            </a:r>
            <a:endParaRPr lang="en-US" dirty="0"/>
          </a:p>
        </p:txBody>
      </p:sp>
      <p:sp>
        <p:nvSpPr>
          <p:cNvPr id="4" name="Slide Number Placeholder 3"/>
          <p:cNvSpPr>
            <a:spLocks noGrp="1"/>
          </p:cNvSpPr>
          <p:nvPr>
            <p:ph type="sldNum" sz="quarter" idx="10"/>
          </p:nvPr>
        </p:nvSpPr>
        <p:spPr/>
        <p:txBody>
          <a:bodyPr/>
          <a:lstStyle/>
          <a:p>
            <a:fld id="{079126C5-E921-4499-996A-04F71F7B17D2}" type="slidenum">
              <a:rPr lang="en-US" smtClean="0"/>
              <a:t>14</a:t>
            </a:fld>
            <a:endParaRPr lang="en-US"/>
          </a:p>
        </p:txBody>
      </p:sp>
    </p:spTree>
    <p:extLst>
      <p:ext uri="{BB962C8B-B14F-4D97-AF65-F5344CB8AC3E}">
        <p14:creationId xmlns:p14="http://schemas.microsoft.com/office/powerpoint/2010/main" val="3651687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http://www.buddhistchannel.tv/index.php?id=44,10031,0,0,1,0#.VwP8-fkrK70 </a:t>
            </a:r>
            <a:endParaRPr lang="en-US" dirty="0"/>
          </a:p>
        </p:txBody>
      </p:sp>
      <p:sp>
        <p:nvSpPr>
          <p:cNvPr id="4" name="Slide Number Placeholder 3"/>
          <p:cNvSpPr>
            <a:spLocks noGrp="1"/>
          </p:cNvSpPr>
          <p:nvPr>
            <p:ph type="sldNum" sz="quarter" idx="10"/>
          </p:nvPr>
        </p:nvSpPr>
        <p:spPr/>
        <p:txBody>
          <a:bodyPr/>
          <a:lstStyle/>
          <a:p>
            <a:fld id="{079126C5-E921-4499-996A-04F71F7B17D2}" type="slidenum">
              <a:rPr lang="en-US" smtClean="0"/>
              <a:t>15</a:t>
            </a:fld>
            <a:endParaRPr lang="en-US"/>
          </a:p>
        </p:txBody>
      </p:sp>
    </p:spTree>
    <p:extLst>
      <p:ext uri="{BB962C8B-B14F-4D97-AF65-F5344CB8AC3E}">
        <p14:creationId xmlns:p14="http://schemas.microsoft.com/office/powerpoint/2010/main" val="4086460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D3A5F1-1082-4C76-B0DB-9536C559FF7A}"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CF476-B7DF-459E-B337-2FC443EE7D2D}" type="slidenum">
              <a:rPr lang="en-US" smtClean="0"/>
              <a:t>‹#›</a:t>
            </a:fld>
            <a:endParaRPr lang="en-US"/>
          </a:p>
        </p:txBody>
      </p:sp>
    </p:spTree>
    <p:extLst>
      <p:ext uri="{BB962C8B-B14F-4D97-AF65-F5344CB8AC3E}">
        <p14:creationId xmlns:p14="http://schemas.microsoft.com/office/powerpoint/2010/main" val="3567001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D3A5F1-1082-4C76-B0DB-9536C559FF7A}"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CF476-B7DF-459E-B337-2FC443EE7D2D}" type="slidenum">
              <a:rPr lang="en-US" smtClean="0"/>
              <a:t>‹#›</a:t>
            </a:fld>
            <a:endParaRPr lang="en-US"/>
          </a:p>
        </p:txBody>
      </p:sp>
    </p:spTree>
    <p:extLst>
      <p:ext uri="{BB962C8B-B14F-4D97-AF65-F5344CB8AC3E}">
        <p14:creationId xmlns:p14="http://schemas.microsoft.com/office/powerpoint/2010/main" val="2810548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D3A5F1-1082-4C76-B0DB-9536C559FF7A}"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CF476-B7DF-459E-B337-2FC443EE7D2D}" type="slidenum">
              <a:rPr lang="en-US" smtClean="0"/>
              <a:t>‹#›</a:t>
            </a:fld>
            <a:endParaRPr lang="en-US"/>
          </a:p>
        </p:txBody>
      </p:sp>
    </p:spTree>
    <p:extLst>
      <p:ext uri="{BB962C8B-B14F-4D97-AF65-F5344CB8AC3E}">
        <p14:creationId xmlns:p14="http://schemas.microsoft.com/office/powerpoint/2010/main" val="1752411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D3A5F1-1082-4C76-B0DB-9536C559FF7A}"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CF476-B7DF-459E-B337-2FC443EE7D2D}" type="slidenum">
              <a:rPr lang="en-US" smtClean="0"/>
              <a:t>‹#›</a:t>
            </a:fld>
            <a:endParaRPr lang="en-US"/>
          </a:p>
        </p:txBody>
      </p:sp>
    </p:spTree>
    <p:extLst>
      <p:ext uri="{BB962C8B-B14F-4D97-AF65-F5344CB8AC3E}">
        <p14:creationId xmlns:p14="http://schemas.microsoft.com/office/powerpoint/2010/main" val="191062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D3A5F1-1082-4C76-B0DB-9536C559FF7A}"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CF476-B7DF-459E-B337-2FC443EE7D2D}" type="slidenum">
              <a:rPr lang="en-US" smtClean="0"/>
              <a:t>‹#›</a:t>
            </a:fld>
            <a:endParaRPr lang="en-US"/>
          </a:p>
        </p:txBody>
      </p:sp>
    </p:spTree>
    <p:extLst>
      <p:ext uri="{BB962C8B-B14F-4D97-AF65-F5344CB8AC3E}">
        <p14:creationId xmlns:p14="http://schemas.microsoft.com/office/powerpoint/2010/main" val="141534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D3A5F1-1082-4C76-B0DB-9536C559FF7A}" type="datetimeFigureOut">
              <a:rPr lang="en-US" smtClean="0"/>
              <a:t>4/5/2016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CF476-B7DF-459E-B337-2FC443EE7D2D}" type="slidenum">
              <a:rPr lang="en-US" smtClean="0"/>
              <a:t>‹#›</a:t>
            </a:fld>
            <a:endParaRPr lang="en-US"/>
          </a:p>
        </p:txBody>
      </p:sp>
    </p:spTree>
    <p:extLst>
      <p:ext uri="{BB962C8B-B14F-4D97-AF65-F5344CB8AC3E}">
        <p14:creationId xmlns:p14="http://schemas.microsoft.com/office/powerpoint/2010/main" val="2216570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D3A5F1-1082-4C76-B0DB-9536C559FF7A}" type="datetimeFigureOut">
              <a:rPr lang="en-US" smtClean="0"/>
              <a:t>4/5/2016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ECF476-B7DF-459E-B337-2FC443EE7D2D}" type="slidenum">
              <a:rPr lang="en-US" smtClean="0"/>
              <a:t>‹#›</a:t>
            </a:fld>
            <a:endParaRPr lang="en-US"/>
          </a:p>
        </p:txBody>
      </p:sp>
    </p:spTree>
    <p:extLst>
      <p:ext uri="{BB962C8B-B14F-4D97-AF65-F5344CB8AC3E}">
        <p14:creationId xmlns:p14="http://schemas.microsoft.com/office/powerpoint/2010/main" val="427563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D3A5F1-1082-4C76-B0DB-9536C559FF7A}" type="datetimeFigureOut">
              <a:rPr lang="en-US" smtClean="0"/>
              <a:t>4/5/2016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ECF476-B7DF-459E-B337-2FC443EE7D2D}" type="slidenum">
              <a:rPr lang="en-US" smtClean="0"/>
              <a:t>‹#›</a:t>
            </a:fld>
            <a:endParaRPr lang="en-US"/>
          </a:p>
        </p:txBody>
      </p:sp>
    </p:spTree>
    <p:extLst>
      <p:ext uri="{BB962C8B-B14F-4D97-AF65-F5344CB8AC3E}">
        <p14:creationId xmlns:p14="http://schemas.microsoft.com/office/powerpoint/2010/main" val="212035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D3A5F1-1082-4C76-B0DB-9536C559FF7A}" type="datetimeFigureOut">
              <a:rPr lang="en-US" smtClean="0"/>
              <a:t>4/5/2016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ECF476-B7DF-459E-B337-2FC443EE7D2D}" type="slidenum">
              <a:rPr lang="en-US" smtClean="0"/>
              <a:t>‹#›</a:t>
            </a:fld>
            <a:endParaRPr lang="en-US"/>
          </a:p>
        </p:txBody>
      </p:sp>
    </p:spTree>
    <p:extLst>
      <p:ext uri="{BB962C8B-B14F-4D97-AF65-F5344CB8AC3E}">
        <p14:creationId xmlns:p14="http://schemas.microsoft.com/office/powerpoint/2010/main" val="288753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D3A5F1-1082-4C76-B0DB-9536C559FF7A}" type="datetimeFigureOut">
              <a:rPr lang="en-US" smtClean="0"/>
              <a:t>4/5/2016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CF476-B7DF-459E-B337-2FC443EE7D2D}" type="slidenum">
              <a:rPr lang="en-US" smtClean="0"/>
              <a:t>‹#›</a:t>
            </a:fld>
            <a:endParaRPr lang="en-US"/>
          </a:p>
        </p:txBody>
      </p:sp>
    </p:spTree>
    <p:extLst>
      <p:ext uri="{BB962C8B-B14F-4D97-AF65-F5344CB8AC3E}">
        <p14:creationId xmlns:p14="http://schemas.microsoft.com/office/powerpoint/2010/main" val="4131302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D3A5F1-1082-4C76-B0DB-9536C559FF7A}" type="datetimeFigureOut">
              <a:rPr lang="en-US" smtClean="0"/>
              <a:t>4/5/2016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CF476-B7DF-459E-B337-2FC443EE7D2D}" type="slidenum">
              <a:rPr lang="en-US" smtClean="0"/>
              <a:t>‹#›</a:t>
            </a:fld>
            <a:endParaRPr lang="en-US"/>
          </a:p>
        </p:txBody>
      </p:sp>
    </p:spTree>
    <p:extLst>
      <p:ext uri="{BB962C8B-B14F-4D97-AF65-F5344CB8AC3E}">
        <p14:creationId xmlns:p14="http://schemas.microsoft.com/office/powerpoint/2010/main" val="3723718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3A5F1-1082-4C76-B0DB-9536C559FF7A}" type="datetimeFigureOut">
              <a:rPr lang="en-US" smtClean="0"/>
              <a:t>4/5/2016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CF476-B7DF-459E-B337-2FC443EE7D2D}" type="slidenum">
              <a:rPr lang="en-US" smtClean="0"/>
              <a:t>‹#›</a:t>
            </a:fld>
            <a:endParaRPr lang="en-US"/>
          </a:p>
        </p:txBody>
      </p:sp>
    </p:spTree>
    <p:extLst>
      <p:ext uri="{BB962C8B-B14F-4D97-AF65-F5344CB8AC3E}">
        <p14:creationId xmlns:p14="http://schemas.microsoft.com/office/powerpoint/2010/main" val="2326427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0.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https://www.youtube.com/embed/spg62-MrYpQ"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1295400"/>
            <a:ext cx="7543800" cy="2585323"/>
          </a:xfrm>
          <a:prstGeom prst="rect">
            <a:avLst/>
          </a:prstGeom>
          <a:noFill/>
        </p:spPr>
        <p:txBody>
          <a:bodyPr wrap="square" rtlCol="0">
            <a:spAutoFit/>
          </a:bodyPr>
          <a:lstStyle/>
          <a:p>
            <a:pPr algn="ctr"/>
            <a:r>
              <a:rPr lang="en-US" sz="5400" b="1" dirty="0" smtClean="0"/>
              <a:t>The Problem:  Suffering</a:t>
            </a:r>
          </a:p>
          <a:p>
            <a:pPr algn="ctr"/>
            <a:endParaRPr lang="en-US" sz="5400" b="1" dirty="0"/>
          </a:p>
          <a:p>
            <a:pPr algn="ctr"/>
            <a:r>
              <a:rPr lang="en-US" sz="5400" b="1" dirty="0" smtClean="0"/>
              <a:t>The Answer:   ?</a:t>
            </a:r>
            <a:endParaRPr lang="en-US" sz="5400" b="1" dirty="0"/>
          </a:p>
        </p:txBody>
      </p:sp>
    </p:spTree>
    <p:extLst>
      <p:ext uri="{BB962C8B-B14F-4D97-AF65-F5344CB8AC3E}">
        <p14:creationId xmlns:p14="http://schemas.microsoft.com/office/powerpoint/2010/main" val="4226463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41872"/>
            <a:ext cx="11818189" cy="4524315"/>
          </a:xfrm>
          <a:prstGeom prst="rect">
            <a:avLst/>
          </a:prstGeom>
          <a:noFill/>
        </p:spPr>
        <p:txBody>
          <a:bodyPr wrap="square" rtlCol="0">
            <a:spAutoFit/>
          </a:bodyPr>
          <a:lstStyle/>
          <a:p>
            <a:pPr marL="465138" indent="-465138"/>
            <a:r>
              <a:rPr lang="en-US" sz="3200" b="1" dirty="0" smtClean="0"/>
              <a:t>F</a:t>
            </a:r>
            <a:r>
              <a:rPr lang="en-US" sz="3200" b="1" dirty="0"/>
              <a:t>. </a:t>
            </a:r>
            <a:r>
              <a:rPr lang="en-US" sz="3200" b="1" dirty="0" err="1"/>
              <a:t>Monothestic</a:t>
            </a:r>
            <a:r>
              <a:rPr lang="en-US" sz="3200" b="1" dirty="0"/>
              <a:t> Theodicies</a:t>
            </a:r>
          </a:p>
          <a:p>
            <a:pPr marL="1379538" indent="-412750"/>
            <a:r>
              <a:rPr lang="en-US" sz="3200" b="1" dirty="0"/>
              <a:t>I. Suffering as Recompense for </a:t>
            </a:r>
            <a:r>
              <a:rPr lang="en-US" sz="3200" b="1" dirty="0" smtClean="0"/>
              <a:t>Sin</a:t>
            </a:r>
            <a:endParaRPr lang="en-US" sz="3200" b="1" dirty="0"/>
          </a:p>
          <a:p>
            <a:pPr marL="1379538" indent="-412750"/>
            <a:r>
              <a:rPr lang="en-US" sz="3200" b="1" dirty="0"/>
              <a:t>II. Suffering as a Test and as a Necessary Condition of “Soul-Making” </a:t>
            </a:r>
          </a:p>
          <a:p>
            <a:pPr marL="1379538" indent="-412750"/>
            <a:r>
              <a:rPr lang="en-US" sz="3200" b="1" dirty="0" smtClean="0"/>
              <a:t>III</a:t>
            </a:r>
            <a:r>
              <a:rPr lang="en-US" sz="3200" b="1" dirty="0"/>
              <a:t>. A Theodicy of Submission: The Mystery of God’s </a:t>
            </a:r>
            <a:r>
              <a:rPr lang="en-US" sz="3200" b="1" dirty="0" smtClean="0"/>
              <a:t>Sovereignty</a:t>
            </a:r>
            <a:endParaRPr lang="en-US" sz="3200" b="1" dirty="0"/>
          </a:p>
          <a:p>
            <a:pPr marL="1379538" indent="-412750"/>
            <a:r>
              <a:rPr lang="en-US" sz="3200" b="1" dirty="0"/>
              <a:t>IV. A Theodicy of Protest </a:t>
            </a:r>
            <a:endParaRPr lang="en-US" sz="3200" b="1" dirty="0" smtClean="0"/>
          </a:p>
          <a:p>
            <a:pPr marL="1379538" indent="-412750"/>
            <a:r>
              <a:rPr lang="en-US" sz="3200" b="1" dirty="0" smtClean="0"/>
              <a:t>V</a:t>
            </a:r>
            <a:r>
              <a:rPr lang="en-US" sz="3200" b="1" dirty="0"/>
              <a:t>. The Free Will Defense </a:t>
            </a:r>
            <a:endParaRPr lang="en-US" sz="3200" b="1" dirty="0" smtClean="0"/>
          </a:p>
          <a:p>
            <a:pPr marL="1379538" indent="-412750"/>
            <a:r>
              <a:rPr lang="en-US" sz="3200" b="1" dirty="0" smtClean="0"/>
              <a:t>VI</a:t>
            </a:r>
            <a:r>
              <a:rPr lang="en-US" sz="3200" b="1" dirty="0"/>
              <a:t>. Process </a:t>
            </a:r>
            <a:r>
              <a:rPr lang="en-US" sz="3200" b="1" dirty="0" smtClean="0"/>
              <a:t>Theodicy</a:t>
            </a:r>
            <a:endParaRPr lang="en-US" sz="3200" b="1" dirty="0"/>
          </a:p>
        </p:txBody>
      </p:sp>
      <p:sp>
        <p:nvSpPr>
          <p:cNvPr id="3" name="TextBox 2"/>
          <p:cNvSpPr txBox="1"/>
          <p:nvPr/>
        </p:nvSpPr>
        <p:spPr>
          <a:xfrm>
            <a:off x="6952890" y="3768305"/>
            <a:ext cx="4295955" cy="2554545"/>
          </a:xfrm>
          <a:prstGeom prst="rect">
            <a:avLst/>
          </a:prstGeom>
          <a:noFill/>
        </p:spPr>
        <p:txBody>
          <a:bodyPr wrap="square" rtlCol="0">
            <a:spAutoFit/>
          </a:bodyPr>
          <a:lstStyle/>
          <a:p>
            <a:pPr marL="514350" indent="-514350">
              <a:buAutoNum type="arabicPeriod"/>
            </a:pPr>
            <a:r>
              <a:rPr lang="en-US" sz="3200" b="1" dirty="0" smtClean="0"/>
              <a:t>Labor &amp; birth</a:t>
            </a:r>
          </a:p>
          <a:p>
            <a:pPr marL="514350" indent="-514350">
              <a:buAutoNum type="arabicPeriod"/>
            </a:pPr>
            <a:r>
              <a:rPr lang="en-US" sz="3200" b="1" dirty="0" smtClean="0"/>
              <a:t>Child dying of cancer</a:t>
            </a:r>
          </a:p>
          <a:p>
            <a:pPr marL="514350" indent="-514350">
              <a:buAutoNum type="arabicPeriod"/>
            </a:pPr>
            <a:r>
              <a:rPr lang="en-US" sz="3200" b="1" dirty="0" smtClean="0"/>
              <a:t>Car accident</a:t>
            </a:r>
          </a:p>
          <a:p>
            <a:pPr marL="514350" indent="-514350">
              <a:buAutoNum type="arabicPeriod"/>
            </a:pPr>
            <a:r>
              <a:rPr lang="en-US" sz="3200" b="1" dirty="0" smtClean="0"/>
              <a:t>Genocide</a:t>
            </a:r>
          </a:p>
          <a:p>
            <a:pPr marL="514350" indent="-514350">
              <a:buAutoNum type="arabicPeriod"/>
            </a:pPr>
            <a:r>
              <a:rPr lang="en-US" sz="3200" b="1" dirty="0" smtClean="0"/>
              <a:t>Tsunami</a:t>
            </a:r>
            <a:endParaRPr lang="en-US" sz="3200" b="1" dirty="0"/>
          </a:p>
        </p:txBody>
      </p:sp>
    </p:spTree>
    <p:extLst>
      <p:ext uri="{BB962C8B-B14F-4D97-AF65-F5344CB8AC3E}">
        <p14:creationId xmlns:p14="http://schemas.microsoft.com/office/powerpoint/2010/main" val="892493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3918" y="268968"/>
            <a:ext cx="6244164" cy="6320063"/>
          </a:xfrm>
          <a:prstGeom prst="rect">
            <a:avLst/>
          </a:prstGeom>
          <a:ln w="38100">
            <a:solidFill>
              <a:schemeClr val="tx1"/>
            </a:solidFill>
          </a:ln>
        </p:spPr>
      </p:pic>
    </p:spTree>
    <p:extLst>
      <p:ext uri="{BB962C8B-B14F-4D97-AF65-F5344CB8AC3E}">
        <p14:creationId xmlns:p14="http://schemas.microsoft.com/office/powerpoint/2010/main" val="3184854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67250" y="0"/>
            <a:ext cx="7057499" cy="6866473"/>
          </a:xfrm>
          <a:prstGeom prst="rect">
            <a:avLst/>
          </a:prstGeom>
          <a:ln w="38100">
            <a:solidFill>
              <a:schemeClr val="tx1"/>
            </a:solidFill>
          </a:ln>
        </p:spPr>
      </p:pic>
    </p:spTree>
    <p:extLst>
      <p:ext uri="{BB962C8B-B14F-4D97-AF65-F5344CB8AC3E}">
        <p14:creationId xmlns:p14="http://schemas.microsoft.com/office/powerpoint/2010/main" val="58666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69668545"/>
              </p:ext>
            </p:extLst>
          </p:nvPr>
        </p:nvGraphicFramePr>
        <p:xfrm>
          <a:off x="3517900" y="719138"/>
          <a:ext cx="5156200" cy="5418137"/>
        </p:xfrm>
        <a:graphic>
          <a:graphicData uri="http://schemas.openxmlformats.org/presentationml/2006/ole">
            <mc:AlternateContent xmlns:mc="http://schemas.openxmlformats.org/markup-compatibility/2006">
              <mc:Choice xmlns:v="urn:schemas-microsoft-com:vml" Requires="v">
                <p:oleObj spid="_x0000_s2059" name="Image" r:id="rId4" imgW="8990280" imgH="9447480" progId="Photoshop.Image.12">
                  <p:embed/>
                </p:oleObj>
              </mc:Choice>
              <mc:Fallback>
                <p:oleObj name="Image" r:id="rId4" imgW="8990280" imgH="9447480" progId="Photoshop.Image.12">
                  <p:embed/>
                  <p:pic>
                    <p:nvPicPr>
                      <p:cNvPr id="0" name=""/>
                      <p:cNvPicPr/>
                      <p:nvPr/>
                    </p:nvPicPr>
                    <p:blipFill>
                      <a:blip r:embed="rId5"/>
                      <a:stretch>
                        <a:fillRect/>
                      </a:stretch>
                    </p:blipFill>
                    <p:spPr>
                      <a:xfrm>
                        <a:off x="3517900" y="719138"/>
                        <a:ext cx="5156200" cy="5418137"/>
                      </a:xfrm>
                      <a:prstGeom prst="rect">
                        <a:avLst/>
                      </a:prstGeom>
                      <a:ln w="38100">
                        <a:solidFill>
                          <a:schemeClr val="tx1"/>
                        </a:solidFill>
                      </a:ln>
                    </p:spPr>
                  </p:pic>
                </p:oleObj>
              </mc:Fallback>
            </mc:AlternateContent>
          </a:graphicData>
        </a:graphic>
      </p:graphicFrame>
    </p:spTree>
    <p:extLst>
      <p:ext uri="{BB962C8B-B14F-4D97-AF65-F5344CB8AC3E}">
        <p14:creationId xmlns:p14="http://schemas.microsoft.com/office/powerpoint/2010/main" val="2033447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23850"/>
            <a:ext cx="10934700" cy="2308324"/>
          </a:xfrm>
          <a:prstGeom prst="rect">
            <a:avLst/>
          </a:prstGeom>
          <a:noFill/>
          <a:ln w="38100">
            <a:solidFill>
              <a:schemeClr val="tx1"/>
            </a:solidFill>
          </a:ln>
        </p:spPr>
        <p:txBody>
          <a:bodyPr wrap="square" rtlCol="0">
            <a:spAutoFit/>
          </a:bodyPr>
          <a:lstStyle/>
          <a:p>
            <a:r>
              <a:rPr lang="en-US" sz="2400" b="1" dirty="0" smtClean="0"/>
              <a:t>“Any </a:t>
            </a:r>
            <a:r>
              <a:rPr lang="en-US" sz="2400" b="1" dirty="0"/>
              <a:t>Christian who disagrees that God is in charge will come to complete agreement with biblical teaching when caught in a thunderstorm! Sitting in a comfortable chair on a calm day, it is easy to say that God has nothing to do with natural disasters, but when it is your wife and daughter who are being swept away in a flood; when it is your house that is shaking during an earthquake—when that happens and you cry out to God for protection, you then prove you believe that God is in charge after all</a:t>
            </a:r>
            <a:r>
              <a:rPr lang="en-US" sz="2400" b="1" dirty="0" smtClean="0"/>
              <a:t>!”</a:t>
            </a:r>
            <a:endParaRPr lang="en-US" sz="2400" b="1" dirty="0"/>
          </a:p>
        </p:txBody>
      </p:sp>
      <p:sp>
        <p:nvSpPr>
          <p:cNvPr id="4" name="TextBox 3"/>
          <p:cNvSpPr txBox="1"/>
          <p:nvPr/>
        </p:nvSpPr>
        <p:spPr>
          <a:xfrm>
            <a:off x="342900" y="2784574"/>
            <a:ext cx="11563350" cy="3785652"/>
          </a:xfrm>
          <a:prstGeom prst="rect">
            <a:avLst/>
          </a:prstGeom>
          <a:noFill/>
          <a:ln w="38100">
            <a:solidFill>
              <a:schemeClr val="tx1"/>
            </a:solidFill>
          </a:ln>
        </p:spPr>
        <p:txBody>
          <a:bodyPr wrap="square" rtlCol="0">
            <a:spAutoFit/>
          </a:bodyPr>
          <a:lstStyle/>
          <a:p>
            <a:r>
              <a:rPr lang="en-US" sz="2400" b="1" dirty="0"/>
              <a:t>Many people assume that Allah only punishes people when they commit injustices towards others, yet Muslims must refrain from being so self-absorbed; Allah created mankind so that they may worship Him in line with His monotheistic nature, and deviancy from such a clear purpose only serves to anger the Most High. It is true that Japan is not like the US or many of its allies in that it refrains from waging direct war against others, yet their failure was the lack of submission to Allah and refusing to admit that all of the </a:t>
            </a:r>
            <a:r>
              <a:rPr lang="en-US" sz="2400" b="1" dirty="0" err="1"/>
              <a:t>favours</a:t>
            </a:r>
            <a:r>
              <a:rPr lang="en-US" sz="2400" b="1" dirty="0"/>
              <a:t> they are blessed with are given to them by their Creator. </a:t>
            </a:r>
            <a:r>
              <a:rPr lang="en-US" sz="2400" b="1" dirty="0" smtClean="0"/>
              <a:t>…..Despite </a:t>
            </a:r>
            <a:r>
              <a:rPr lang="en-US" sz="2400" b="1" dirty="0"/>
              <a:t>the luxurious lives they live, as a community they have never thanked Allah by submitting to him.</a:t>
            </a:r>
          </a:p>
          <a:p>
            <a:r>
              <a:rPr lang="en-US" sz="2400" b="1" dirty="0"/>
              <a:t>Denying the Lordship of Allah and refusing to submit to Him in worship is the biggest act of </a:t>
            </a:r>
            <a:r>
              <a:rPr lang="en-US" sz="2400" b="1" dirty="0" smtClean="0"/>
              <a:t>injustice….</a:t>
            </a:r>
            <a:endParaRPr lang="en-US" sz="2400" b="1" dirty="0"/>
          </a:p>
        </p:txBody>
      </p:sp>
    </p:spTree>
    <p:extLst>
      <p:ext uri="{BB962C8B-B14F-4D97-AF65-F5344CB8AC3E}">
        <p14:creationId xmlns:p14="http://schemas.microsoft.com/office/powerpoint/2010/main" val="38568374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71625" y="428178"/>
            <a:ext cx="9048750" cy="60016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cs typeface="Arial" panose="020B0604020202020204" pitchFamily="34" charset="0"/>
              </a:rPr>
              <a:t>When disasters occur around the world, it is common to hear people who come from the Christian tradition asking why such a thing could occur -- how could God let something like the earthquake and tsunami happen?</a:t>
            </a:r>
            <a:endParaRPr kumimoji="0" lang="en-US" altLang="en-US"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cs typeface="Arial" panose="020B0604020202020204" pitchFamily="34" charset="0"/>
              </a:rPr>
              <a:t>But that isn't a question asked by adherents of eastern religions such as Buddhism and Shinto. For them, what caused the disaster isn't the important thing. What's important is to be positive, affirming and persistent in the face of adversity.</a:t>
            </a:r>
            <a:endParaRPr kumimoji="0" lang="en-US" altLang="en-US"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cs typeface="Arial" panose="020B0604020202020204" pitchFamily="34" charset="0"/>
              </a:rPr>
              <a:t>"Natural tragedies are part of living on the planet," says </a:t>
            </a:r>
            <a:r>
              <a:rPr kumimoji="0" lang="en-US" altLang="en-US" sz="2400" b="1" i="0" u="none" strike="noStrike" cap="none" normalizeH="0" baseline="0" dirty="0" err="1" smtClean="0">
                <a:ln>
                  <a:noFill/>
                </a:ln>
                <a:solidFill>
                  <a:srgbClr val="000000"/>
                </a:solidFill>
                <a:effectLst/>
                <a:cs typeface="Arial" panose="020B0604020202020204" pitchFamily="34" charset="0"/>
              </a:rPr>
              <a:t>Fredrich</a:t>
            </a:r>
            <a:r>
              <a:rPr kumimoji="0" lang="en-US" altLang="en-US" sz="2400" b="1" i="0" u="none" strike="noStrike" cap="none" normalizeH="0" baseline="0" dirty="0" smtClean="0">
                <a:ln>
                  <a:noFill/>
                </a:ln>
                <a:solidFill>
                  <a:srgbClr val="000000"/>
                </a:solidFill>
                <a:effectLst/>
                <a:cs typeface="Arial" panose="020B0604020202020204" pitchFamily="34" charset="0"/>
              </a:rPr>
              <a:t> Ulrich, </a:t>
            </a:r>
            <a:r>
              <a:rPr kumimoji="0" lang="en-US" altLang="en-US" sz="2400" b="1" i="0" u="none" strike="noStrike" cap="none" normalizeH="0" baseline="0" dirty="0" err="1" smtClean="0">
                <a:ln>
                  <a:noFill/>
                </a:ln>
                <a:solidFill>
                  <a:srgbClr val="000000"/>
                </a:solidFill>
                <a:effectLst/>
                <a:cs typeface="Arial" panose="020B0604020202020204" pitchFamily="34" charset="0"/>
              </a:rPr>
              <a:t>senseiof</a:t>
            </a:r>
            <a:r>
              <a:rPr kumimoji="0" lang="en-US" altLang="en-US" sz="2400" b="1" i="0" u="none" strike="noStrike" cap="none" normalizeH="0" baseline="0" dirty="0" smtClean="0">
                <a:ln>
                  <a:noFill/>
                </a:ln>
                <a:solidFill>
                  <a:srgbClr val="000000"/>
                </a:solidFill>
                <a:effectLst/>
                <a:cs typeface="Arial" panose="020B0604020202020204" pitchFamily="34" charset="0"/>
              </a:rPr>
              <a:t> the Manitoba Buddhist Temple. "Its geology and geography make such recurring tragedies inevitable. There is no need to think we have been targeted by a god of some sort."</a:t>
            </a:r>
            <a:endParaRPr kumimoji="0" lang="en-US" altLang="en-US" sz="24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cs typeface="Arial" panose="020B0604020202020204" pitchFamily="34" charset="0"/>
              </a:rPr>
              <a:t>What's important, he says, is how people respond to tragedies such as the earthquake and tsunami.</a:t>
            </a:r>
            <a:endParaRPr kumimoji="0" lang="en-US" altLang="en-US" sz="24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617541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9164" y="1060550"/>
            <a:ext cx="8293672" cy="4736900"/>
          </a:xfrm>
          <a:prstGeom prst="rect">
            <a:avLst/>
          </a:prstGeom>
          <a:ln w="38100">
            <a:solidFill>
              <a:schemeClr val="tx1"/>
            </a:solidFill>
          </a:ln>
        </p:spPr>
      </p:pic>
    </p:spTree>
    <p:extLst>
      <p:ext uri="{BB962C8B-B14F-4D97-AF65-F5344CB8AC3E}">
        <p14:creationId xmlns:p14="http://schemas.microsoft.com/office/powerpoint/2010/main" val="3451961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76625" y="1042987"/>
            <a:ext cx="5238750" cy="4772025"/>
          </a:xfrm>
          <a:prstGeom prst="rect">
            <a:avLst/>
          </a:prstGeom>
          <a:ln w="38100">
            <a:solidFill>
              <a:schemeClr val="tx1"/>
            </a:solidFill>
          </a:ln>
        </p:spPr>
      </p:pic>
    </p:spTree>
    <p:extLst>
      <p:ext uri="{BB962C8B-B14F-4D97-AF65-F5344CB8AC3E}">
        <p14:creationId xmlns:p14="http://schemas.microsoft.com/office/powerpoint/2010/main" val="3878923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9020" y="250471"/>
            <a:ext cx="9553960" cy="6357058"/>
          </a:xfrm>
          <a:prstGeom prst="rect">
            <a:avLst/>
          </a:prstGeom>
          <a:ln w="38100">
            <a:solidFill>
              <a:schemeClr val="tx1"/>
            </a:solidFill>
          </a:ln>
        </p:spPr>
      </p:pic>
    </p:spTree>
    <p:extLst>
      <p:ext uri="{BB962C8B-B14F-4D97-AF65-F5344CB8AC3E}">
        <p14:creationId xmlns:p14="http://schemas.microsoft.com/office/powerpoint/2010/main" val="193634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9179" y="1380226"/>
            <a:ext cx="6630017" cy="4641012"/>
          </a:xfrm>
          <a:prstGeom prst="rect">
            <a:avLst/>
          </a:prstGeom>
        </p:spPr>
      </p:pic>
    </p:spTree>
    <p:extLst>
      <p:ext uri="{BB962C8B-B14F-4D97-AF65-F5344CB8AC3E}">
        <p14:creationId xmlns:p14="http://schemas.microsoft.com/office/powerpoint/2010/main" val="3653381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pg62-MrYpQ"/>
          <p:cNvPicPr>
            <a:picLocks noRot="1" noChangeAspect="1"/>
          </p:cNvPicPr>
          <p:nvPr>
            <a:videoFile r:link="rId1"/>
          </p:nvPr>
        </p:nvPicPr>
        <p:blipFill>
          <a:blip r:embed="rId3"/>
          <a:stretch>
            <a:fillRect/>
          </a:stretch>
        </p:blipFill>
        <p:spPr>
          <a:xfrm>
            <a:off x="1488226" y="837127"/>
            <a:ext cx="9204101" cy="5177307"/>
          </a:xfrm>
          <a:prstGeom prst="rect">
            <a:avLst/>
          </a:prstGeom>
        </p:spPr>
      </p:pic>
    </p:spTree>
    <p:extLst>
      <p:ext uri="{BB962C8B-B14F-4D97-AF65-F5344CB8AC3E}">
        <p14:creationId xmlns:p14="http://schemas.microsoft.com/office/powerpoint/2010/main" val="24404963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260750655"/>
              </p:ext>
            </p:extLst>
          </p:nvPr>
        </p:nvGraphicFramePr>
        <p:xfrm>
          <a:off x="4143375" y="685800"/>
          <a:ext cx="3905250" cy="5486400"/>
        </p:xfrm>
        <a:graphic>
          <a:graphicData uri="http://schemas.openxmlformats.org/presentationml/2006/ole">
            <mc:AlternateContent xmlns:mc="http://schemas.openxmlformats.org/markup-compatibility/2006">
              <mc:Choice xmlns:v="urn:schemas-microsoft-com:vml" Requires="v">
                <p:oleObj spid="_x0000_s1036" name="Image" r:id="rId4" imgW="5206320" imgH="7314120" progId="Photoshop.Image.12">
                  <p:embed/>
                </p:oleObj>
              </mc:Choice>
              <mc:Fallback>
                <p:oleObj name="Image" r:id="rId4" imgW="5206320" imgH="7314120" progId="Photoshop.Image.12">
                  <p:embed/>
                  <p:pic>
                    <p:nvPicPr>
                      <p:cNvPr id="0" name=""/>
                      <p:cNvPicPr/>
                      <p:nvPr/>
                    </p:nvPicPr>
                    <p:blipFill>
                      <a:blip r:embed="rId5"/>
                      <a:stretch>
                        <a:fillRect/>
                      </a:stretch>
                    </p:blipFill>
                    <p:spPr>
                      <a:xfrm>
                        <a:off x="4143375" y="685800"/>
                        <a:ext cx="3905250" cy="5486400"/>
                      </a:xfrm>
                      <a:prstGeom prst="rect">
                        <a:avLst/>
                      </a:prstGeom>
                      <a:ln w="38100">
                        <a:solidFill>
                          <a:schemeClr val="tx1"/>
                        </a:solidFill>
                      </a:ln>
                    </p:spPr>
                  </p:pic>
                </p:oleObj>
              </mc:Fallback>
            </mc:AlternateContent>
          </a:graphicData>
        </a:graphic>
      </p:graphicFrame>
    </p:spTree>
    <p:extLst>
      <p:ext uri="{BB962C8B-B14F-4D97-AF65-F5344CB8AC3E}">
        <p14:creationId xmlns:p14="http://schemas.microsoft.com/office/powerpoint/2010/main" val="159152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562" y="0"/>
            <a:ext cx="10886536" cy="4031873"/>
          </a:xfrm>
          <a:prstGeom prst="rect">
            <a:avLst/>
          </a:prstGeom>
          <a:noFill/>
        </p:spPr>
        <p:txBody>
          <a:bodyPr wrap="square" rtlCol="0">
            <a:spAutoFit/>
          </a:bodyPr>
          <a:lstStyle/>
          <a:p>
            <a:r>
              <a:rPr lang="en-US" sz="3200" b="1" dirty="0"/>
              <a:t>Livingston Types of theodicies</a:t>
            </a:r>
            <a:r>
              <a:rPr lang="en-US" sz="3200" b="1" dirty="0" smtClean="0"/>
              <a:t>:</a:t>
            </a:r>
          </a:p>
          <a:p>
            <a:endParaRPr lang="en-US" sz="3200" b="1" dirty="0"/>
          </a:p>
          <a:p>
            <a:pPr marL="514350" indent="-514350">
              <a:buAutoNum type="alphaUcPeriod"/>
            </a:pPr>
            <a:r>
              <a:rPr lang="en-US" sz="3200" b="1" dirty="0" smtClean="0"/>
              <a:t>Theodicy </a:t>
            </a:r>
            <a:r>
              <a:rPr lang="en-US" sz="3200" b="1" dirty="0"/>
              <a:t>of Mystical Participation </a:t>
            </a:r>
            <a:endParaRPr lang="en-US" sz="3200" b="1" dirty="0" smtClean="0"/>
          </a:p>
          <a:p>
            <a:pPr marL="514350" indent="-514350">
              <a:buAutoNum type="alphaUcPeriod"/>
            </a:pPr>
            <a:r>
              <a:rPr lang="en-US" sz="3200" b="1" dirty="0" smtClean="0"/>
              <a:t>A </a:t>
            </a:r>
            <a:r>
              <a:rPr lang="en-US" sz="3200" b="1" dirty="0"/>
              <a:t>Future, This-Worldly </a:t>
            </a:r>
            <a:r>
              <a:rPr lang="en-US" sz="3200" b="1" dirty="0" smtClean="0"/>
              <a:t>Theodicy</a:t>
            </a:r>
            <a:endParaRPr lang="en-US" sz="3200" b="1" dirty="0"/>
          </a:p>
          <a:p>
            <a:pPr marL="465138" indent="-465138"/>
            <a:r>
              <a:rPr lang="en-US" sz="3200" b="1" dirty="0"/>
              <a:t>C. Other-worldly </a:t>
            </a:r>
            <a:r>
              <a:rPr lang="en-US" sz="3200" b="1" dirty="0" smtClean="0"/>
              <a:t>Theodicy</a:t>
            </a:r>
            <a:endParaRPr lang="en-US" sz="3200" b="1" dirty="0"/>
          </a:p>
          <a:p>
            <a:pPr marL="465138" indent="-465138"/>
            <a:r>
              <a:rPr lang="en-US" sz="3200" b="1" dirty="0"/>
              <a:t>D. Dualist Theodicy </a:t>
            </a:r>
            <a:endParaRPr lang="en-US" sz="3200" b="1" dirty="0" smtClean="0"/>
          </a:p>
          <a:p>
            <a:pPr marL="465138" indent="-465138"/>
            <a:r>
              <a:rPr lang="en-US" sz="3200" b="1" dirty="0" smtClean="0"/>
              <a:t>E</a:t>
            </a:r>
            <a:r>
              <a:rPr lang="en-US" sz="3200" b="1" dirty="0"/>
              <a:t>. </a:t>
            </a:r>
            <a:r>
              <a:rPr lang="en-US" sz="3200" b="1" dirty="0" smtClean="0"/>
              <a:t>Karma-Samsara Theodicy</a:t>
            </a:r>
            <a:endParaRPr lang="en-US" sz="3200" b="1" dirty="0"/>
          </a:p>
          <a:p>
            <a:pPr marL="465138" indent="-465138"/>
            <a:r>
              <a:rPr lang="en-US" sz="3200" b="1" dirty="0"/>
              <a:t>F. </a:t>
            </a:r>
            <a:r>
              <a:rPr lang="en-US" sz="3200" b="1" dirty="0" smtClean="0"/>
              <a:t>Monotheistic Theodicies [next slide]</a:t>
            </a:r>
            <a:endParaRPr lang="en-US" sz="3200" b="1" dirty="0"/>
          </a:p>
        </p:txBody>
      </p:sp>
    </p:spTree>
    <p:extLst>
      <p:ext uri="{BB962C8B-B14F-4D97-AF65-F5344CB8AC3E}">
        <p14:creationId xmlns:p14="http://schemas.microsoft.com/office/powerpoint/2010/main" val="1445046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562" y="0"/>
            <a:ext cx="10886536" cy="4031873"/>
          </a:xfrm>
          <a:prstGeom prst="rect">
            <a:avLst/>
          </a:prstGeom>
          <a:noFill/>
        </p:spPr>
        <p:txBody>
          <a:bodyPr wrap="square" rtlCol="0">
            <a:spAutoFit/>
          </a:bodyPr>
          <a:lstStyle/>
          <a:p>
            <a:r>
              <a:rPr lang="en-US" sz="3200" b="1" dirty="0"/>
              <a:t>Livingston Types of theodicies</a:t>
            </a:r>
            <a:r>
              <a:rPr lang="en-US" sz="3200" b="1" dirty="0" smtClean="0"/>
              <a:t>:</a:t>
            </a:r>
          </a:p>
          <a:p>
            <a:endParaRPr lang="en-US" sz="3200" b="1" dirty="0"/>
          </a:p>
          <a:p>
            <a:pPr marL="514350" indent="-514350">
              <a:buAutoNum type="alphaUcPeriod"/>
            </a:pPr>
            <a:r>
              <a:rPr lang="en-US" sz="3200" b="1" dirty="0" smtClean="0"/>
              <a:t>Theodicy </a:t>
            </a:r>
            <a:r>
              <a:rPr lang="en-US" sz="3200" b="1" dirty="0"/>
              <a:t>of Mystical Participation </a:t>
            </a:r>
            <a:endParaRPr lang="en-US" sz="3200" b="1" dirty="0" smtClean="0"/>
          </a:p>
          <a:p>
            <a:pPr marL="514350" indent="-514350">
              <a:buAutoNum type="alphaUcPeriod"/>
            </a:pPr>
            <a:r>
              <a:rPr lang="en-US" sz="3200" b="1" dirty="0" smtClean="0"/>
              <a:t>A </a:t>
            </a:r>
            <a:r>
              <a:rPr lang="en-US" sz="3200" b="1" dirty="0"/>
              <a:t>Future, This-Worldly </a:t>
            </a:r>
            <a:r>
              <a:rPr lang="en-US" sz="3200" b="1" dirty="0" smtClean="0"/>
              <a:t>Theodicy</a:t>
            </a:r>
            <a:endParaRPr lang="en-US" sz="3200" b="1" dirty="0"/>
          </a:p>
          <a:p>
            <a:pPr marL="465138" indent="-465138"/>
            <a:r>
              <a:rPr lang="en-US" sz="3200" b="1" dirty="0"/>
              <a:t>C. Other-worldly </a:t>
            </a:r>
            <a:r>
              <a:rPr lang="en-US" sz="3200" b="1" dirty="0" smtClean="0"/>
              <a:t>Theodicy</a:t>
            </a:r>
            <a:endParaRPr lang="en-US" sz="3200" b="1" dirty="0"/>
          </a:p>
          <a:p>
            <a:pPr marL="465138" indent="-465138"/>
            <a:r>
              <a:rPr lang="en-US" sz="3200" b="1" dirty="0"/>
              <a:t>D. Dualist Theodicy </a:t>
            </a:r>
            <a:endParaRPr lang="en-US" sz="3200" b="1" dirty="0" smtClean="0"/>
          </a:p>
          <a:p>
            <a:pPr marL="465138" indent="-465138"/>
            <a:r>
              <a:rPr lang="en-US" sz="3200" b="1" dirty="0" smtClean="0"/>
              <a:t>E</a:t>
            </a:r>
            <a:r>
              <a:rPr lang="en-US" sz="3200" b="1" dirty="0"/>
              <a:t>. </a:t>
            </a:r>
            <a:r>
              <a:rPr lang="en-US" sz="3200" b="1" dirty="0" smtClean="0"/>
              <a:t>Karma-Samsara Theodicy</a:t>
            </a:r>
            <a:endParaRPr lang="en-US" sz="3200" b="1" dirty="0"/>
          </a:p>
          <a:p>
            <a:pPr marL="465138" indent="-465138"/>
            <a:r>
              <a:rPr lang="en-US" sz="3200" b="1" dirty="0"/>
              <a:t>F. </a:t>
            </a:r>
            <a:r>
              <a:rPr lang="en-US" sz="3200" b="1" dirty="0" smtClean="0"/>
              <a:t>Monotheistic Theodicies [next slide]</a:t>
            </a:r>
            <a:endParaRPr lang="en-US" sz="3200" b="1" dirty="0"/>
          </a:p>
        </p:txBody>
      </p:sp>
      <p:sp>
        <p:nvSpPr>
          <p:cNvPr id="4" name="TextBox 3"/>
          <p:cNvSpPr txBox="1"/>
          <p:nvPr/>
        </p:nvSpPr>
        <p:spPr>
          <a:xfrm>
            <a:off x="7276740" y="4031873"/>
            <a:ext cx="4295955" cy="2554545"/>
          </a:xfrm>
          <a:prstGeom prst="rect">
            <a:avLst/>
          </a:prstGeom>
          <a:noFill/>
        </p:spPr>
        <p:txBody>
          <a:bodyPr wrap="square" rtlCol="0">
            <a:spAutoFit/>
          </a:bodyPr>
          <a:lstStyle/>
          <a:p>
            <a:pPr marL="514350" indent="-514350">
              <a:buAutoNum type="arabicPeriod"/>
            </a:pPr>
            <a:r>
              <a:rPr lang="en-US" sz="3200" b="1" dirty="0" smtClean="0"/>
              <a:t>Labor &amp; birth</a:t>
            </a:r>
          </a:p>
          <a:p>
            <a:pPr marL="514350" indent="-514350">
              <a:buAutoNum type="arabicPeriod"/>
            </a:pPr>
            <a:r>
              <a:rPr lang="en-US" sz="3200" b="1" dirty="0" smtClean="0"/>
              <a:t>Child dying of cancer</a:t>
            </a:r>
          </a:p>
          <a:p>
            <a:pPr marL="514350" indent="-514350">
              <a:buAutoNum type="arabicPeriod"/>
            </a:pPr>
            <a:r>
              <a:rPr lang="en-US" sz="3200" b="1" dirty="0" smtClean="0"/>
              <a:t>Car accident</a:t>
            </a:r>
          </a:p>
          <a:p>
            <a:pPr marL="514350" indent="-514350">
              <a:buAutoNum type="arabicPeriod"/>
            </a:pPr>
            <a:r>
              <a:rPr lang="en-US" sz="3200" b="1" dirty="0" smtClean="0"/>
              <a:t>Genocide</a:t>
            </a:r>
          </a:p>
          <a:p>
            <a:pPr marL="514350" indent="-514350">
              <a:buAutoNum type="arabicPeriod"/>
            </a:pPr>
            <a:r>
              <a:rPr lang="en-US" sz="3200" b="1" dirty="0" smtClean="0"/>
              <a:t>Tsunami</a:t>
            </a:r>
            <a:endParaRPr lang="en-US" sz="3200" b="1" dirty="0"/>
          </a:p>
        </p:txBody>
      </p:sp>
    </p:spTree>
    <p:extLst>
      <p:ext uri="{BB962C8B-B14F-4D97-AF65-F5344CB8AC3E}">
        <p14:creationId xmlns:p14="http://schemas.microsoft.com/office/powerpoint/2010/main" val="3453599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678</Words>
  <Application>Microsoft Office PowerPoint</Application>
  <PresentationFormat>Widescreen</PresentationFormat>
  <Paragraphs>59</Paragraphs>
  <Slides>15</Slides>
  <Notes>8</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0" baseType="lpstr">
      <vt:lpstr>Arial</vt:lpstr>
      <vt:lpstr>Calibri</vt:lpstr>
      <vt:lpstr>Calibri Light</vt:lpstr>
      <vt:lpstr>Office Theme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Trinity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C. Mackenzie</dc:creator>
  <cp:lastModifiedBy>Brown, C. Mackenzie</cp:lastModifiedBy>
  <cp:revision>15</cp:revision>
  <dcterms:created xsi:type="dcterms:W3CDTF">2016-04-05T16:30:18Z</dcterms:created>
  <dcterms:modified xsi:type="dcterms:W3CDTF">2016-04-05T18:42:13Z</dcterms:modified>
</cp:coreProperties>
</file>